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9260800" cy="36576000"/>
  <p:notesSz cx="6858000" cy="9144000"/>
  <p:defaultTextStyle>
    <a:defPPr>
      <a:defRPr lang="en-US"/>
    </a:defPPr>
    <a:lvl1pPr marL="0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1pPr>
    <a:lvl2pPr marL="1881012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2pPr>
    <a:lvl3pPr marL="3762024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3pPr>
    <a:lvl4pPr marL="5643037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4pPr>
    <a:lvl5pPr marL="7524049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5pPr>
    <a:lvl6pPr marL="9405061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6pPr>
    <a:lvl7pPr marL="11286073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7pPr>
    <a:lvl8pPr marL="13167086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8pPr>
    <a:lvl9pPr marL="15048098" algn="l" defTabSz="3762024" rtl="0" eaLnBrk="1" latinLnBrk="0" hangingPunct="1">
      <a:defRPr sz="7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FFFFCC"/>
    <a:srgbClr val="009900"/>
    <a:srgbClr val="00CC00"/>
    <a:srgbClr val="786851"/>
    <a:srgbClr val="C4DCAC"/>
    <a:srgbClr val="339933"/>
    <a:srgbClr val="008000"/>
    <a:srgbClr val="C6E6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868" autoAdjust="0"/>
  </p:normalViewPr>
  <p:slideViewPr>
    <p:cSldViewPr>
      <p:cViewPr>
        <p:scale>
          <a:sx n="30" d="100"/>
          <a:sy n="30" d="100"/>
        </p:scale>
        <p:origin x="-974" y="1570"/>
      </p:cViewPr>
      <p:guideLst>
        <p:guide orient="horz" pos="11520"/>
        <p:guide pos="921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4560" y="11362276"/>
            <a:ext cx="24871680" cy="784013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9120" y="20726400"/>
            <a:ext cx="20482560" cy="9347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8810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7620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56430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7524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9405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214080" y="1464744"/>
            <a:ext cx="6583680" cy="3120813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0" y="1464744"/>
            <a:ext cx="19263360" cy="31208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1402" y="23503469"/>
            <a:ext cx="24871680" cy="7264400"/>
          </a:xfrm>
        </p:spPr>
        <p:txBody>
          <a:bodyPr anchor="t"/>
          <a:lstStyle>
            <a:lvl1pPr algn="l">
              <a:defRPr sz="165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1402" y="15502477"/>
            <a:ext cx="24871680" cy="8000998"/>
          </a:xfrm>
        </p:spPr>
        <p:txBody>
          <a:bodyPr anchor="b"/>
          <a:lstStyle>
            <a:lvl1pPr marL="0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1pPr>
            <a:lvl2pPr marL="1881012" indent="0">
              <a:buNone/>
              <a:defRPr sz="7400">
                <a:solidFill>
                  <a:schemeClr val="tx1">
                    <a:tint val="75000"/>
                  </a:schemeClr>
                </a:solidFill>
              </a:defRPr>
            </a:lvl2pPr>
            <a:lvl3pPr marL="3762024" indent="0">
              <a:buNone/>
              <a:defRPr sz="6600">
                <a:solidFill>
                  <a:schemeClr val="tx1">
                    <a:tint val="75000"/>
                  </a:schemeClr>
                </a:solidFill>
              </a:defRPr>
            </a:lvl3pPr>
            <a:lvl4pPr marL="5643037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4pPr>
            <a:lvl5pPr marL="7524049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5pPr>
            <a:lvl6pPr marL="9405061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6pPr>
            <a:lvl7pPr marL="11286073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7pPr>
            <a:lvl8pPr marL="13167086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8pPr>
            <a:lvl9pPr marL="15048098" indent="0">
              <a:buNone/>
              <a:defRPr sz="5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040" y="8534409"/>
            <a:ext cx="12923520" cy="24138469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4240" y="8534409"/>
            <a:ext cx="12923520" cy="24138469"/>
          </a:xfrm>
        </p:spPr>
        <p:txBody>
          <a:bodyPr/>
          <a:lstStyle>
            <a:lvl1pPr>
              <a:defRPr sz="11500"/>
            </a:lvl1pPr>
            <a:lvl2pPr>
              <a:defRPr sz="9900"/>
            </a:lvl2pPr>
            <a:lvl3pPr>
              <a:defRPr sz="8200"/>
            </a:lvl3pPr>
            <a:lvl4pPr>
              <a:defRPr sz="7400"/>
            </a:lvl4pPr>
            <a:lvl5pPr>
              <a:defRPr sz="7400"/>
            </a:lvl5pPr>
            <a:lvl6pPr>
              <a:defRPr sz="7400"/>
            </a:lvl6pPr>
            <a:lvl7pPr>
              <a:defRPr sz="7400"/>
            </a:lvl7pPr>
            <a:lvl8pPr>
              <a:defRPr sz="7400"/>
            </a:lvl8pPr>
            <a:lvl9pPr>
              <a:defRPr sz="7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3" y="8187271"/>
            <a:ext cx="12928602" cy="3412064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43" y="11599335"/>
            <a:ext cx="12928602" cy="21073536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864085" y="8187271"/>
            <a:ext cx="12933680" cy="3412064"/>
          </a:xfrm>
        </p:spPr>
        <p:txBody>
          <a:bodyPr anchor="b"/>
          <a:lstStyle>
            <a:lvl1pPr marL="0" indent="0">
              <a:buNone/>
              <a:defRPr sz="9900" b="1"/>
            </a:lvl1pPr>
            <a:lvl2pPr marL="1881012" indent="0">
              <a:buNone/>
              <a:defRPr sz="8200" b="1"/>
            </a:lvl2pPr>
            <a:lvl3pPr marL="3762024" indent="0">
              <a:buNone/>
              <a:defRPr sz="7400" b="1"/>
            </a:lvl3pPr>
            <a:lvl4pPr marL="5643037" indent="0">
              <a:buNone/>
              <a:defRPr sz="6600" b="1"/>
            </a:lvl4pPr>
            <a:lvl5pPr marL="7524049" indent="0">
              <a:buNone/>
              <a:defRPr sz="6600" b="1"/>
            </a:lvl5pPr>
            <a:lvl6pPr marL="9405061" indent="0">
              <a:buNone/>
              <a:defRPr sz="6600" b="1"/>
            </a:lvl6pPr>
            <a:lvl7pPr marL="11286073" indent="0">
              <a:buNone/>
              <a:defRPr sz="6600" b="1"/>
            </a:lvl7pPr>
            <a:lvl8pPr marL="13167086" indent="0">
              <a:buNone/>
              <a:defRPr sz="6600" b="1"/>
            </a:lvl8pPr>
            <a:lvl9pPr marL="15048098" indent="0">
              <a:buNone/>
              <a:defRPr sz="6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864085" y="11599335"/>
            <a:ext cx="12933680" cy="21073536"/>
          </a:xfrm>
        </p:spPr>
        <p:txBody>
          <a:bodyPr/>
          <a:lstStyle>
            <a:lvl1pPr>
              <a:defRPr sz="9900"/>
            </a:lvl1pPr>
            <a:lvl2pPr>
              <a:defRPr sz="8200"/>
            </a:lvl2pPr>
            <a:lvl3pPr>
              <a:defRPr sz="7400"/>
            </a:lvl3pPr>
            <a:lvl4pPr>
              <a:defRPr sz="6600"/>
            </a:lvl4pPr>
            <a:lvl5pPr>
              <a:defRPr sz="6600"/>
            </a:lvl5pPr>
            <a:lvl6pPr>
              <a:defRPr sz="6600"/>
            </a:lvl6pPr>
            <a:lvl7pPr>
              <a:defRPr sz="6600"/>
            </a:lvl7pPr>
            <a:lvl8pPr>
              <a:defRPr sz="6600"/>
            </a:lvl8pPr>
            <a:lvl9pPr>
              <a:defRPr sz="6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5" y="1456266"/>
            <a:ext cx="9626602" cy="6197600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40162" y="1456275"/>
            <a:ext cx="16357603" cy="31216603"/>
          </a:xfrm>
        </p:spPr>
        <p:txBody>
          <a:bodyPr/>
          <a:lstStyle>
            <a:lvl1pPr>
              <a:defRPr sz="13200"/>
            </a:lvl1pPr>
            <a:lvl2pPr>
              <a:defRPr sz="11500"/>
            </a:lvl2pPr>
            <a:lvl3pPr>
              <a:defRPr sz="99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63045" y="7653875"/>
            <a:ext cx="9626602" cy="25019003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5322" y="25603205"/>
            <a:ext cx="17556480" cy="3022603"/>
          </a:xfrm>
        </p:spPr>
        <p:txBody>
          <a:bodyPr anchor="b"/>
          <a:lstStyle>
            <a:lvl1pPr algn="l">
              <a:defRPr sz="8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735322" y="3268134"/>
            <a:ext cx="17556480" cy="21945600"/>
          </a:xfrm>
        </p:spPr>
        <p:txBody>
          <a:bodyPr/>
          <a:lstStyle>
            <a:lvl1pPr marL="0" indent="0">
              <a:buNone/>
              <a:defRPr sz="13200"/>
            </a:lvl1pPr>
            <a:lvl2pPr marL="1881012" indent="0">
              <a:buNone/>
              <a:defRPr sz="11500"/>
            </a:lvl2pPr>
            <a:lvl3pPr marL="3762024" indent="0">
              <a:buNone/>
              <a:defRPr sz="9900"/>
            </a:lvl3pPr>
            <a:lvl4pPr marL="5643037" indent="0">
              <a:buNone/>
              <a:defRPr sz="8200"/>
            </a:lvl4pPr>
            <a:lvl5pPr marL="7524049" indent="0">
              <a:buNone/>
              <a:defRPr sz="8200"/>
            </a:lvl5pPr>
            <a:lvl6pPr marL="9405061" indent="0">
              <a:buNone/>
              <a:defRPr sz="8200"/>
            </a:lvl6pPr>
            <a:lvl7pPr marL="11286073" indent="0">
              <a:buNone/>
              <a:defRPr sz="8200"/>
            </a:lvl7pPr>
            <a:lvl8pPr marL="13167086" indent="0">
              <a:buNone/>
              <a:defRPr sz="8200"/>
            </a:lvl8pPr>
            <a:lvl9pPr marL="15048098" indent="0">
              <a:buNone/>
              <a:defRPr sz="8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35322" y="28625807"/>
            <a:ext cx="17556480" cy="4292598"/>
          </a:xfrm>
        </p:spPr>
        <p:txBody>
          <a:bodyPr/>
          <a:lstStyle>
            <a:lvl1pPr marL="0" indent="0">
              <a:buNone/>
              <a:defRPr sz="5800"/>
            </a:lvl1pPr>
            <a:lvl2pPr marL="1881012" indent="0">
              <a:buNone/>
              <a:defRPr sz="4900"/>
            </a:lvl2pPr>
            <a:lvl3pPr marL="3762024" indent="0">
              <a:buNone/>
              <a:defRPr sz="4100"/>
            </a:lvl3pPr>
            <a:lvl4pPr marL="5643037" indent="0">
              <a:buNone/>
              <a:defRPr sz="3700"/>
            </a:lvl4pPr>
            <a:lvl5pPr marL="7524049" indent="0">
              <a:buNone/>
              <a:defRPr sz="3700"/>
            </a:lvl5pPr>
            <a:lvl6pPr marL="9405061" indent="0">
              <a:buNone/>
              <a:defRPr sz="3700"/>
            </a:lvl6pPr>
            <a:lvl7pPr marL="11286073" indent="0">
              <a:buNone/>
              <a:defRPr sz="3700"/>
            </a:lvl7pPr>
            <a:lvl8pPr marL="13167086" indent="0">
              <a:buNone/>
              <a:defRPr sz="3700"/>
            </a:lvl8pPr>
            <a:lvl9pPr marL="15048098" indent="0">
              <a:buNone/>
              <a:defRPr sz="3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1464736"/>
            <a:ext cx="26334720" cy="6096000"/>
          </a:xfrm>
          <a:prstGeom prst="rect">
            <a:avLst/>
          </a:prstGeom>
        </p:spPr>
        <p:txBody>
          <a:bodyPr vert="horz" lIns="376202" tIns="188101" rIns="376202" bIns="18810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8534409"/>
            <a:ext cx="26334720" cy="24138469"/>
          </a:xfrm>
          <a:prstGeom prst="rect">
            <a:avLst/>
          </a:prstGeom>
        </p:spPr>
        <p:txBody>
          <a:bodyPr vert="horz" lIns="376202" tIns="188101" rIns="376202" bIns="18810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63040" y="33900542"/>
            <a:ext cx="6827520" cy="1947334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l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997440" y="33900542"/>
            <a:ext cx="9265920" cy="1947334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ct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970240" y="33900542"/>
            <a:ext cx="6827520" cy="1947334"/>
          </a:xfrm>
          <a:prstGeom prst="rect">
            <a:avLst/>
          </a:prstGeom>
        </p:spPr>
        <p:txBody>
          <a:bodyPr vert="horz" lIns="376202" tIns="188101" rIns="376202" bIns="188101" rtlCol="0" anchor="ctr"/>
          <a:lstStyle>
            <a:lvl1pPr algn="r">
              <a:defRPr sz="4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762024" rtl="0" eaLnBrk="1" latinLnBrk="0" hangingPunct="1">
        <a:spcBef>
          <a:spcPct val="0"/>
        </a:spcBef>
        <a:buNone/>
        <a:defRPr sz="18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10759" indent="-1410759" algn="l" defTabSz="3762024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1pPr>
      <a:lvl2pPr marL="3056645" indent="-1175633" algn="l" defTabSz="3762024" rtl="0" eaLnBrk="1" latinLnBrk="0" hangingPunct="1">
        <a:spcBef>
          <a:spcPct val="20000"/>
        </a:spcBef>
        <a:buFont typeface="Arial" pitchFamily="34" charset="0"/>
        <a:buChar char="–"/>
        <a:defRPr sz="11500" kern="1200">
          <a:solidFill>
            <a:schemeClr val="tx1"/>
          </a:solidFill>
          <a:latin typeface="+mn-lt"/>
          <a:ea typeface="+mn-ea"/>
          <a:cs typeface="+mn-cs"/>
        </a:defRPr>
      </a:lvl2pPr>
      <a:lvl3pPr marL="4702531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543" indent="-940506" algn="l" defTabSz="3762024" rtl="0" eaLnBrk="1" latinLnBrk="0" hangingPunct="1">
        <a:spcBef>
          <a:spcPct val="20000"/>
        </a:spcBef>
        <a:buFont typeface="Arial" pitchFamily="34" charset="0"/>
        <a:buChar char="–"/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464555" indent="-940506" algn="l" defTabSz="3762024" rtl="0" eaLnBrk="1" latinLnBrk="0" hangingPunct="1">
        <a:spcBef>
          <a:spcPct val="20000"/>
        </a:spcBef>
        <a:buFont typeface="Arial" pitchFamily="34" charset="0"/>
        <a:buChar char="»"/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345567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226580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107592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5988604" indent="-940506" algn="l" defTabSz="3762024" rtl="0" eaLnBrk="1" latinLnBrk="0" hangingPunct="1">
        <a:spcBef>
          <a:spcPct val="20000"/>
        </a:spcBef>
        <a:buFont typeface="Arial" pitchFamily="34" charset="0"/>
        <a:buChar char="•"/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1pPr>
      <a:lvl2pPr marL="1881012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2pPr>
      <a:lvl3pPr marL="3762024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3pPr>
      <a:lvl4pPr marL="5643037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049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5pPr>
      <a:lvl6pPr marL="9405061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6pPr>
      <a:lvl7pPr marL="11286073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7pPr>
      <a:lvl8pPr marL="13167086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8pPr>
      <a:lvl9pPr marL="15048098" algn="l" defTabSz="3762024" rtl="0" eaLnBrk="1" latinLnBrk="0" hangingPunct="1">
        <a:defRPr sz="7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earth_medium_adjust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343400" y="-1676400"/>
            <a:ext cx="11144903" cy="11138766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12" name="Group 11"/>
          <p:cNvGrpSpPr/>
          <p:nvPr/>
        </p:nvGrpSpPr>
        <p:grpSpPr>
          <a:xfrm>
            <a:off x="7128616" y="304800"/>
            <a:ext cx="21566218" cy="5085784"/>
            <a:chOff x="310663" y="304800"/>
            <a:chExt cx="18364200" cy="5085784"/>
          </a:xfrm>
        </p:grpSpPr>
        <p:sp>
          <p:nvSpPr>
            <p:cNvPr id="6" name="TextBox 5"/>
            <p:cNvSpPr txBox="1"/>
            <p:nvPr/>
          </p:nvSpPr>
          <p:spPr>
            <a:xfrm>
              <a:off x="1442839" y="4267200"/>
              <a:ext cx="16416233" cy="11233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700" b="1" dirty="0" smtClean="0"/>
                <a:t>HELPING THE ENVIRONMENT ONE PERSON AT A TIME</a:t>
              </a:r>
              <a:endParaRPr lang="en-US" sz="6700" b="1" dirty="0"/>
            </a:p>
          </p:txBody>
        </p:sp>
        <p:pic>
          <p:nvPicPr>
            <p:cNvPr id="10" name="Picture 9" descr="logo.png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0663" y="304800"/>
              <a:ext cx="18364200" cy="4038600"/>
            </a:xfrm>
            <a:prstGeom prst="rect">
              <a:avLst/>
            </a:prstGeom>
          </p:spPr>
        </p:pic>
      </p:grpSp>
      <p:sp>
        <p:nvSpPr>
          <p:cNvPr id="49" name="TextBox 48"/>
          <p:cNvSpPr txBox="1"/>
          <p:nvPr/>
        </p:nvSpPr>
        <p:spPr>
          <a:xfrm>
            <a:off x="0" y="10134600"/>
            <a:ext cx="29260800" cy="1700784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934200" y="34975801"/>
            <a:ext cx="15240000" cy="4597003"/>
          </a:xfrm>
          <a:prstGeom prst="flowChartAlternateProcess">
            <a:avLst/>
          </a:prstGeom>
          <a:solidFill>
            <a:srgbClr val="FFFFCC"/>
          </a:solidFill>
          <a:ln w="76200">
            <a:solidFill>
              <a:srgbClr val="0066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06600"/>
                </a:solidFill>
                <a:latin typeface="+mj-lt"/>
                <a:cs typeface="Arial" pitchFamily="34" charset="0"/>
              </a:rPr>
              <a:t>Michael Abel     </a:t>
            </a:r>
            <a:r>
              <a:rPr lang="en-US" sz="4000" b="1" dirty="0" smtClean="0">
                <a:latin typeface="+mj-lt"/>
                <a:cs typeface="Arial" pitchFamily="34" charset="0"/>
              </a:rPr>
              <a:t>|</a:t>
            </a:r>
            <a:r>
              <a:rPr lang="en-US" sz="4000" b="1" dirty="0" smtClean="0">
                <a:solidFill>
                  <a:srgbClr val="006600"/>
                </a:solidFill>
                <a:latin typeface="+mj-lt"/>
                <a:cs typeface="Arial" pitchFamily="34" charset="0"/>
              </a:rPr>
              <a:t>     Patrick Healy     </a:t>
            </a:r>
            <a:r>
              <a:rPr lang="en-US" sz="4000" b="1" dirty="0" smtClean="0">
                <a:latin typeface="+mj-lt"/>
                <a:cs typeface="Arial" pitchFamily="34" charset="0"/>
              </a:rPr>
              <a:t>|</a:t>
            </a:r>
            <a:r>
              <a:rPr lang="en-US" sz="4000" b="1" dirty="0" smtClean="0">
                <a:solidFill>
                  <a:srgbClr val="006600"/>
                </a:solidFill>
                <a:latin typeface="+mj-lt"/>
                <a:cs typeface="Arial" pitchFamily="34" charset="0"/>
              </a:rPr>
              <a:t>    Cullen Walsh</a:t>
            </a:r>
          </a:p>
          <a:p>
            <a:pPr algn="ctr"/>
            <a:r>
              <a:rPr lang="en-US" sz="3000" b="1" dirty="0" smtClean="0"/>
              <a:t>http://www.cs.washington.edu/education/courses/cse440/09au/projects/consumester/</a:t>
            </a:r>
            <a:endParaRPr lang="en-US" sz="4000" b="1" dirty="0" smtClean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4000" b="1" dirty="0" smtClean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4000" b="1" dirty="0" smtClean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4000" b="1" dirty="0" smtClean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4000" b="1" dirty="0" smtClean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4000" b="1" dirty="0" smtClean="0">
              <a:solidFill>
                <a:srgbClr val="0066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069800" y="35052000"/>
            <a:ext cx="25146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dirty="0" smtClean="0">
                <a:solidFill>
                  <a:srgbClr val="006600"/>
                </a:solidFill>
                <a:latin typeface="+mj-lt"/>
                <a:cs typeface="Arial" pitchFamily="34" charset="0"/>
              </a:rPr>
              <a:t>CSE 440</a:t>
            </a:r>
          </a:p>
          <a:p>
            <a:pPr algn="r"/>
            <a:r>
              <a:rPr lang="en-US" sz="3000" dirty="0" smtClean="0">
                <a:solidFill>
                  <a:srgbClr val="006600"/>
                </a:solidFill>
                <a:latin typeface="+mj-lt"/>
                <a:cs typeface="Arial" pitchFamily="34" charset="0"/>
              </a:rPr>
              <a:t>Autumn 2009</a:t>
            </a:r>
            <a:endParaRPr lang="en-US" sz="3000" dirty="0">
              <a:solidFill>
                <a:srgbClr val="006600"/>
              </a:solidFill>
              <a:latin typeface="+mj-lt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-228600" y="5542002"/>
            <a:ext cx="29718000" cy="553998"/>
          </a:xfrm>
          <a:prstGeom prst="rect">
            <a:avLst/>
          </a:prstGeom>
          <a:solidFill>
            <a:srgbClr val="006600"/>
          </a:solidFill>
          <a:ln w="120650" cmpd="sng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3000" dirty="0">
              <a:ln>
                <a:solidFill>
                  <a:srgbClr val="006600"/>
                </a:solidFill>
              </a:ln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317200" y="33456265"/>
            <a:ext cx="5730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6600"/>
                </a:solidFill>
              </a:rPr>
              <a:t>Interactive Prototype</a:t>
            </a:r>
          </a:p>
        </p:txBody>
      </p:sp>
      <p:pic>
        <p:nvPicPr>
          <p:cNvPr id="1038" name="Picture 14" descr="C:\Documents and Settings\mdabel\Desktop\ite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20220" y="27908071"/>
            <a:ext cx="3124200" cy="56388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14279880" y="33456265"/>
            <a:ext cx="4922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6600"/>
                </a:solidFill>
              </a:rPr>
              <a:t>Paper Prototype</a:t>
            </a:r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14997438" y="28041600"/>
            <a:ext cx="3487403" cy="5105400"/>
          </a:xfrm>
          <a:prstGeom prst="rect">
            <a:avLst/>
          </a:prstGeom>
          <a:ln w="38100" cap="sq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5455920" y="33456265"/>
            <a:ext cx="2727960" cy="833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006600"/>
                </a:solidFill>
              </a:rPr>
              <a:t>Sketches</a:t>
            </a:r>
            <a:endParaRPr lang="en-US" sz="4800" dirty="0">
              <a:solidFill>
                <a:srgbClr val="006600"/>
              </a:solidFill>
            </a:endParaRPr>
          </a:p>
        </p:txBody>
      </p:sp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29200" y="28117800"/>
            <a:ext cx="3581400" cy="4953000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</p:pic>
      <p:grpSp>
        <p:nvGrpSpPr>
          <p:cNvPr id="25" name="Group 24"/>
          <p:cNvGrpSpPr/>
          <p:nvPr/>
        </p:nvGrpSpPr>
        <p:grpSpPr>
          <a:xfrm>
            <a:off x="9044729" y="29048214"/>
            <a:ext cx="5661871" cy="2574786"/>
            <a:chOff x="6344428" y="28731865"/>
            <a:chExt cx="5661871" cy="2574786"/>
          </a:xfrm>
        </p:grpSpPr>
        <p:sp>
          <p:nvSpPr>
            <p:cNvPr id="105" name="TextBox 104"/>
            <p:cNvSpPr txBox="1"/>
            <p:nvPr/>
          </p:nvSpPr>
          <p:spPr>
            <a:xfrm>
              <a:off x="6344428" y="28731865"/>
              <a:ext cx="566187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rgbClr val="006600"/>
                  </a:solidFill>
                </a:rPr>
                <a:t>Contextual Inquiry 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6530406" y="30598765"/>
              <a:ext cx="489281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/>
                <a:t>narrowed design focus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9073243" y="29042261"/>
            <a:ext cx="5150705" cy="3190339"/>
            <a:chOff x="17520436" y="28731865"/>
            <a:chExt cx="5150705" cy="3190339"/>
          </a:xfrm>
        </p:grpSpPr>
        <p:sp>
          <p:nvSpPr>
            <p:cNvPr id="109" name="TextBox 108"/>
            <p:cNvSpPr txBox="1"/>
            <p:nvPr/>
          </p:nvSpPr>
          <p:spPr>
            <a:xfrm>
              <a:off x="17662807" y="28731865"/>
              <a:ext cx="487159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b="1" dirty="0" smtClean="0">
                  <a:solidFill>
                    <a:srgbClr val="006600"/>
                  </a:solidFill>
                </a:rPr>
                <a:t>Usability Testing</a:t>
              </a:r>
              <a:endParaRPr lang="en-US" sz="5400" b="1" dirty="0">
                <a:solidFill>
                  <a:srgbClr val="006600"/>
                </a:solidFill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17520436" y="30598765"/>
              <a:ext cx="5150705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000" dirty="0" smtClean="0"/>
                <a:t>discovered high-level &amp; </a:t>
              </a:r>
            </a:p>
            <a:p>
              <a:pPr algn="ctr"/>
              <a:r>
                <a:rPr lang="en-US" sz="4000" dirty="0" smtClean="0"/>
                <a:t>low-level issues</a:t>
              </a:r>
              <a:endParaRPr lang="en-US" sz="4000" dirty="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0" y="6156960"/>
            <a:ext cx="29260800" cy="5577840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endParaRPr lang="en-US" sz="30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6477000"/>
            <a:ext cx="11811000" cy="383181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square" rtlCol="0">
            <a:spAutoFit/>
          </a:bodyPr>
          <a:lstStyle/>
          <a:p>
            <a:r>
              <a:rPr lang="en-US" sz="7000" b="1" dirty="0" smtClean="0">
                <a:solidFill>
                  <a:srgbClr val="006600"/>
                </a:solidFill>
              </a:rPr>
              <a:t>Problem:</a:t>
            </a:r>
          </a:p>
          <a:p>
            <a:endParaRPr lang="en-US" sz="1100" b="1" dirty="0" smtClean="0">
              <a:solidFill>
                <a:srgbClr val="006600"/>
              </a:solidFill>
            </a:endParaRPr>
          </a:p>
          <a:p>
            <a:r>
              <a:rPr lang="en-US" sz="5400" b="1" dirty="0" smtClean="0"/>
              <a:t>Why don’t people recycle everything they can? In 2008, 120 million tons of recyclable materials were thrown away</a:t>
            </a:r>
          </a:p>
        </p:txBody>
      </p:sp>
      <p:pic>
        <p:nvPicPr>
          <p:cNvPr id="51" name="Picture 50" descr="recycle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1851600" y="29641800"/>
            <a:ext cx="1143000" cy="1143000"/>
          </a:xfrm>
          <a:prstGeom prst="rect">
            <a:avLst/>
          </a:prstGeom>
          <a:ln w="12700" cap="sq">
            <a:solidFill>
              <a:srgbClr val="0066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0" name="TextBox 59"/>
          <p:cNvSpPr txBox="1"/>
          <p:nvPr/>
        </p:nvSpPr>
        <p:spPr>
          <a:xfrm>
            <a:off x="-228600" y="27182802"/>
            <a:ext cx="29718000" cy="553998"/>
          </a:xfrm>
          <a:prstGeom prst="rect">
            <a:avLst/>
          </a:prstGeom>
          <a:solidFill>
            <a:srgbClr val="006600"/>
          </a:solidFill>
          <a:ln w="120650" cmpd="sng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sz="3000" dirty="0">
              <a:ln>
                <a:solidFill>
                  <a:srgbClr val="006600"/>
                </a:solidFill>
              </a:ln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9677400" y="15789550"/>
            <a:ext cx="3124202" cy="1371600"/>
          </a:xfrm>
          <a:prstGeom prst="rightArrow">
            <a:avLst>
              <a:gd name="adj1" fmla="val 50000"/>
              <a:gd name="adj2" fmla="val 62346"/>
            </a:avLst>
          </a:prstGeom>
          <a:ln w="57150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2" name="Right Arrow 61"/>
          <p:cNvSpPr/>
          <p:nvPr/>
        </p:nvSpPr>
        <p:spPr>
          <a:xfrm rot="2147917">
            <a:off x="9559687" y="20161420"/>
            <a:ext cx="3471336" cy="1371600"/>
          </a:xfrm>
          <a:prstGeom prst="rightArrow">
            <a:avLst>
              <a:gd name="adj1" fmla="val 50000"/>
              <a:gd name="adj2" fmla="val 62346"/>
            </a:avLst>
          </a:prstGeom>
          <a:ln w="57150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6033" y="28839855"/>
            <a:ext cx="83569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006600"/>
                </a:solidFill>
              </a:rPr>
              <a:t>Design </a:t>
            </a:r>
          </a:p>
          <a:p>
            <a:r>
              <a:rPr lang="en-US" sz="8000" b="1" dirty="0" smtClean="0">
                <a:solidFill>
                  <a:srgbClr val="006600"/>
                </a:solidFill>
              </a:rPr>
              <a:t>Iteration: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57200" y="22326600"/>
            <a:ext cx="12192000" cy="381642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B/>
          </a:sp3d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solidFill>
                  <a:srgbClr val="006600"/>
                </a:solidFill>
              </a:rPr>
              <a:t>Solution: </a:t>
            </a:r>
          </a:p>
          <a:p>
            <a:r>
              <a:rPr lang="en-US" sz="5400" b="1" dirty="0" smtClean="0"/>
              <a:t>A mobile recycling application that provides convenient features and incentives to encourage better habits</a:t>
            </a:r>
            <a:endParaRPr lang="en-US" sz="8000" b="1" dirty="0" smtClean="0">
              <a:solidFill>
                <a:srgbClr val="006600"/>
              </a:solidFill>
            </a:endParaRPr>
          </a:p>
        </p:txBody>
      </p:sp>
      <p:pic>
        <p:nvPicPr>
          <p:cNvPr id="1037" name="Picture 13" descr="C:\Documents and Settings\mdabel\Desktop\home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90800" y="11582400"/>
            <a:ext cx="5486400" cy="10584654"/>
          </a:xfrm>
          <a:prstGeom prst="rect">
            <a:avLst/>
          </a:prstGeom>
          <a:noFill/>
        </p:spPr>
      </p:pic>
      <p:sp>
        <p:nvSpPr>
          <p:cNvPr id="50" name="Right Arrow 49"/>
          <p:cNvSpPr/>
          <p:nvPr/>
        </p:nvSpPr>
        <p:spPr>
          <a:xfrm rot="19510826">
            <a:off x="9639287" y="11628616"/>
            <a:ext cx="3471336" cy="1371600"/>
          </a:xfrm>
          <a:prstGeom prst="rightArrow">
            <a:avLst>
              <a:gd name="adj1" fmla="val 50000"/>
              <a:gd name="adj2" fmla="val 62346"/>
            </a:avLst>
          </a:prstGeom>
          <a:ln w="57150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Arrow 65"/>
          <p:cNvSpPr/>
          <p:nvPr/>
        </p:nvSpPr>
        <p:spPr>
          <a:xfrm>
            <a:off x="9906000" y="29946717"/>
            <a:ext cx="3581400" cy="838083"/>
          </a:xfrm>
          <a:prstGeom prst="rightArrow">
            <a:avLst>
              <a:gd name="adj1" fmla="val 50000"/>
              <a:gd name="adj2" fmla="val 62346"/>
            </a:avLst>
          </a:prstGeom>
          <a:ln w="57150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>
            <a:off x="19888200" y="30022917"/>
            <a:ext cx="3581400" cy="838083"/>
          </a:xfrm>
          <a:prstGeom prst="rightArrow">
            <a:avLst>
              <a:gd name="adj1" fmla="val 50000"/>
              <a:gd name="adj2" fmla="val 62346"/>
            </a:avLst>
          </a:prstGeom>
          <a:ln w="57150">
            <a:solidFill>
              <a:srgbClr val="0066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0" y="0"/>
            <a:ext cx="29260800" cy="36576000"/>
          </a:xfrm>
          <a:prstGeom prst="rect">
            <a:avLst/>
          </a:prstGeom>
          <a:noFill/>
          <a:ln w="203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540000">
                <a:solidFill>
                  <a:schemeClr val="tx1"/>
                </a:solidFill>
              </a:ln>
            </a:endParaRPr>
          </a:p>
        </p:txBody>
      </p:sp>
      <p:grpSp>
        <p:nvGrpSpPr>
          <p:cNvPr id="69" name="Group 68"/>
          <p:cNvGrpSpPr/>
          <p:nvPr/>
        </p:nvGrpSpPr>
        <p:grpSpPr>
          <a:xfrm>
            <a:off x="14630400" y="7285175"/>
            <a:ext cx="14249400" cy="5324666"/>
            <a:chOff x="14630400" y="7285175"/>
            <a:chExt cx="14249400" cy="5324666"/>
          </a:xfrm>
        </p:grpSpPr>
        <p:sp>
          <p:nvSpPr>
            <p:cNvPr id="34" name="TextBox 33"/>
            <p:cNvSpPr txBox="1"/>
            <p:nvPr/>
          </p:nvSpPr>
          <p:spPr>
            <a:xfrm>
              <a:off x="18288000" y="8001000"/>
              <a:ext cx="105918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 smtClean="0">
                  <a:solidFill>
                    <a:srgbClr val="006600"/>
                  </a:solidFill>
                </a:rPr>
                <a:t>Incentive</a:t>
              </a:r>
            </a:p>
            <a:p>
              <a:endParaRPr lang="en-US" sz="1100" dirty="0" smtClean="0"/>
            </a:p>
            <a:p>
              <a:r>
                <a:rPr lang="en-US" sz="5400" dirty="0" smtClean="0"/>
                <a:t>Track your Impact Points as you play along with Consumester’s features</a:t>
              </a:r>
            </a:p>
          </p:txBody>
        </p:sp>
        <p:pic>
          <p:nvPicPr>
            <p:cNvPr id="2" name="Picture 2" descr="C:\Documents and Settings\mdabel\Desktop\impact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4630400" y="7285175"/>
              <a:ext cx="2895600" cy="5324666"/>
            </a:xfrm>
            <a:prstGeom prst="rect">
              <a:avLst/>
            </a:prstGeom>
            <a:noFill/>
          </p:spPr>
        </p:pic>
      </p:grpSp>
      <p:pic>
        <p:nvPicPr>
          <p:cNvPr id="1026" name="Picture 2" descr="C:\Documents and Settings\mdabel\Desktop\cans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9870400" y="23926800"/>
            <a:ext cx="2286000" cy="1713542"/>
          </a:xfrm>
          <a:prstGeom prst="rect">
            <a:avLst/>
          </a:prstGeom>
          <a:noFill/>
        </p:spPr>
      </p:pic>
      <p:pic>
        <p:nvPicPr>
          <p:cNvPr id="1029" name="Picture 5" descr="C:\Documents and Settings\mdabel\Desktop\landfill2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1165800" y="16764000"/>
            <a:ext cx="4876800" cy="1947363"/>
          </a:xfrm>
          <a:prstGeom prst="rect">
            <a:avLst/>
          </a:prstGeom>
          <a:noFill/>
        </p:spPr>
      </p:pic>
      <p:pic>
        <p:nvPicPr>
          <p:cNvPr id="1030" name="Picture 6" descr="C:\Documents and Settings\mdabel\Desktop\cselogo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571700" y="35204400"/>
            <a:ext cx="1689100" cy="1016000"/>
          </a:xfrm>
          <a:prstGeom prst="rect">
            <a:avLst/>
          </a:prstGeom>
          <a:noFill/>
        </p:spPr>
      </p:pic>
      <p:sp>
        <p:nvSpPr>
          <p:cNvPr id="53" name="TextBox 52"/>
          <p:cNvSpPr txBox="1"/>
          <p:nvPr/>
        </p:nvSpPr>
        <p:spPr>
          <a:xfrm>
            <a:off x="381000" y="35205888"/>
            <a:ext cx="53888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>
                <a:solidFill>
                  <a:srgbClr val="006600"/>
                </a:solidFill>
              </a:rPr>
              <a:t>Waste Statistics:</a:t>
            </a:r>
          </a:p>
          <a:p>
            <a:r>
              <a:rPr lang="en-US" sz="3000" dirty="0" smtClean="0">
                <a:solidFill>
                  <a:srgbClr val="006600"/>
                </a:solidFill>
              </a:rPr>
              <a:t>Environmental Protection Agency</a:t>
            </a:r>
          </a:p>
        </p:txBody>
      </p:sp>
      <p:grpSp>
        <p:nvGrpSpPr>
          <p:cNvPr id="71" name="Group 70"/>
          <p:cNvGrpSpPr/>
          <p:nvPr/>
        </p:nvGrpSpPr>
        <p:grpSpPr>
          <a:xfrm>
            <a:off x="14630400" y="20650200"/>
            <a:ext cx="13182600" cy="5334000"/>
            <a:chOff x="14630400" y="20650200"/>
            <a:chExt cx="13182600" cy="5334000"/>
          </a:xfrm>
        </p:grpSpPr>
        <p:sp>
          <p:nvSpPr>
            <p:cNvPr id="36" name="TextBox 35"/>
            <p:cNvSpPr txBox="1"/>
            <p:nvPr/>
          </p:nvSpPr>
          <p:spPr>
            <a:xfrm>
              <a:off x="18288000" y="21346127"/>
              <a:ext cx="9525000" cy="39857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 smtClean="0">
                  <a:solidFill>
                    <a:srgbClr val="006600"/>
                  </a:solidFill>
                </a:rPr>
                <a:t>Convenience</a:t>
              </a:r>
            </a:p>
            <a:p>
              <a:endParaRPr lang="en-US" sz="1100" dirty="0" smtClean="0">
                <a:solidFill>
                  <a:srgbClr val="006600"/>
                </a:solidFill>
              </a:endParaRPr>
            </a:p>
            <a:p>
              <a:r>
                <a:rPr lang="en-US" sz="5400" dirty="0" smtClean="0"/>
                <a:t>Take a picture of an object and get instant recycling information</a:t>
              </a:r>
            </a:p>
            <a:p>
              <a:endParaRPr lang="en-US" sz="5400" dirty="0" smtClean="0"/>
            </a:p>
          </p:txBody>
        </p:sp>
        <p:pic>
          <p:nvPicPr>
            <p:cNvPr id="4" name="Picture 2" descr="C:\Documents and Settings\mdabel\Desktop\camera2.png"/>
            <p:cNvPicPr>
              <a:picLocks noChangeAspect="1" noChangeArrowheads="1"/>
            </p:cNvPicPr>
            <p:nvPr/>
          </p:nvPicPr>
          <p:blipFill>
            <a:blip r:embed="rId13" cstate="print"/>
            <a:srcRect/>
            <a:stretch>
              <a:fillRect/>
            </a:stretch>
          </p:blipFill>
          <p:spPr bwMode="auto">
            <a:xfrm>
              <a:off x="14630400" y="20650200"/>
              <a:ext cx="2892771" cy="5334000"/>
            </a:xfrm>
            <a:prstGeom prst="rect">
              <a:avLst/>
            </a:prstGeom>
            <a:noFill/>
          </p:spPr>
        </p:pic>
      </p:grpSp>
      <p:grpSp>
        <p:nvGrpSpPr>
          <p:cNvPr id="70" name="Group 69"/>
          <p:cNvGrpSpPr/>
          <p:nvPr/>
        </p:nvGrpSpPr>
        <p:grpSpPr>
          <a:xfrm>
            <a:off x="14630400" y="13934757"/>
            <a:ext cx="12649200" cy="5390528"/>
            <a:chOff x="14630400" y="13934757"/>
            <a:chExt cx="12649200" cy="5390528"/>
          </a:xfrm>
        </p:grpSpPr>
        <p:sp>
          <p:nvSpPr>
            <p:cNvPr id="38" name="TextBox 37"/>
            <p:cNvSpPr txBox="1"/>
            <p:nvPr/>
          </p:nvSpPr>
          <p:spPr>
            <a:xfrm>
              <a:off x="18288000" y="14673564"/>
              <a:ext cx="8991600" cy="3154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 smtClean="0">
                  <a:solidFill>
                    <a:srgbClr val="006600"/>
                  </a:solidFill>
                </a:rPr>
                <a:t>Mobile</a:t>
              </a:r>
            </a:p>
            <a:p>
              <a:endParaRPr lang="en-US" sz="1100" b="1" dirty="0" smtClean="0">
                <a:solidFill>
                  <a:srgbClr val="006600"/>
                </a:solidFill>
              </a:endParaRPr>
            </a:p>
            <a:p>
              <a:r>
                <a:rPr lang="en-US" sz="5400" dirty="0" smtClean="0"/>
                <a:t>Give away and view items based on your current location</a:t>
              </a:r>
            </a:p>
          </p:txBody>
        </p:sp>
        <p:pic>
          <p:nvPicPr>
            <p:cNvPr id="5" name="Picture 3" descr="C:\Documents and Settings\mdabel\Desktop\task2.png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14630400" y="13934757"/>
              <a:ext cx="2819400" cy="5390528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1126</TotalTime>
  <Words>123</Words>
  <Application>Microsoft Office PowerPoint</Application>
  <PresentationFormat>Custom</PresentationFormat>
  <Paragraphs>45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MEBIUser</dc:creator>
  <cp:lastModifiedBy>mjskay</cp:lastModifiedBy>
  <cp:revision>120</cp:revision>
  <dcterms:created xsi:type="dcterms:W3CDTF">2006-08-16T00:00:00Z</dcterms:created>
  <dcterms:modified xsi:type="dcterms:W3CDTF">2014-08-26T21:26:20Z</dcterms:modified>
</cp:coreProperties>
</file>